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79" r:id="rId3"/>
    <p:sldId id="280" r:id="rId4"/>
    <p:sldId id="281" r:id="rId5"/>
    <p:sldId id="257" r:id="rId6"/>
    <p:sldId id="273" r:id="rId7"/>
    <p:sldId id="275" r:id="rId8"/>
    <p:sldId id="274" r:id="rId9"/>
    <p:sldId id="276" r:id="rId10"/>
    <p:sldId id="258" r:id="rId11"/>
    <p:sldId id="259" r:id="rId12"/>
    <p:sldId id="260" r:id="rId13"/>
    <p:sldId id="261" r:id="rId14"/>
    <p:sldId id="270" r:id="rId15"/>
    <p:sldId id="271" r:id="rId16"/>
    <p:sldId id="272" r:id="rId17"/>
    <p:sldId id="269" r:id="rId18"/>
    <p:sldId id="283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3B4CA-61CF-4FCE-97B1-D0143D4A0C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135E37-C5F4-46E2-BDD2-38B146BC6B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35612F-B5B3-4D5A-B8A3-28627D27CEF6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7D6B1-B478-49C9-AB86-3E0C7E4855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3A93C-03C0-4511-8056-DEC15D03F1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17C0EB-A173-4D67-9D72-495A27481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9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6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0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0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5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0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0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04E5-ABC3-4BBE-B55D-6DA3D1A7684C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B8FA-9972-4FFB-B292-4988D429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7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AD87-27E2-4877-95B5-3FCADFE33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Stormwater Management Rules</a:t>
            </a:r>
            <a:br>
              <a:rPr lang="en-US" sz="4400" dirty="0"/>
            </a:br>
            <a:r>
              <a:rPr lang="en-US" sz="4400" dirty="0"/>
              <a:t>Applicability and Amendments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8D539-FD47-4348-86FA-F350A48D4C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Gabriel Mahon, Bureau Chief</a:t>
            </a:r>
          </a:p>
          <a:p>
            <a:r>
              <a:rPr lang="en-US" dirty="0"/>
              <a:t>Bureau of Nonpoint Pollution Control</a:t>
            </a:r>
          </a:p>
          <a:p>
            <a:r>
              <a:rPr lang="en-US" dirty="0"/>
              <a:t>Division of Water Quality</a:t>
            </a:r>
          </a:p>
          <a:p>
            <a:r>
              <a:rPr lang="en-US" dirty="0"/>
              <a:t>New Jersey Department of Environmental Protection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2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r>
              <a:rPr lang="en-US" sz="2400" dirty="0"/>
              <a:t>GI BMPs must be used to satisfy recharge, quantity, and quality</a:t>
            </a:r>
          </a:p>
          <a:p>
            <a:r>
              <a:rPr lang="en-US" sz="2400" dirty="0"/>
              <a:t>3 Tables identifying the performance of each BMP in meeting the 3 standards</a:t>
            </a:r>
          </a:p>
          <a:p>
            <a:pPr lvl="1"/>
            <a:r>
              <a:rPr lang="en-US" sz="2000" dirty="0"/>
              <a:t>Water Quality &amp; Recharge – BMPs in Table 1</a:t>
            </a:r>
          </a:p>
          <a:p>
            <a:pPr lvl="1"/>
            <a:r>
              <a:rPr lang="en-US" sz="2000" dirty="0"/>
              <a:t>Quantity – BMPs in Table 1 or Table 2</a:t>
            </a:r>
          </a:p>
          <a:p>
            <a:pPr lvl="1"/>
            <a:r>
              <a:rPr lang="en-US" sz="2000" dirty="0"/>
              <a:t>If received a variance – BMPs in Table 1, Table 2, or Table 3</a:t>
            </a:r>
          </a:p>
          <a:p>
            <a:pPr lvl="1"/>
            <a:endParaRPr lang="en-US" sz="2000" dirty="0"/>
          </a:p>
          <a:p>
            <a:r>
              <a:rPr lang="en-US" sz="2400" dirty="0"/>
              <a:t>Maintain existing ability to propose an alternative stormwater design. Alternative design must meet GI definition and must meet drainage area limitation if similar to BMP with limit.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Green Infrastructure Standard</a:t>
            </a:r>
          </a:p>
        </p:txBody>
      </p:sp>
    </p:spTree>
    <p:extLst>
      <p:ext uri="{BB962C8B-B14F-4D97-AF65-F5344CB8AC3E}">
        <p14:creationId xmlns:p14="http://schemas.microsoft.com/office/powerpoint/2010/main" val="3480087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7DDE91-A51C-4F01-96A5-AFF610DF6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496584"/>
              </p:ext>
            </p:extLst>
          </p:nvPr>
        </p:nvGraphicFramePr>
        <p:xfrm>
          <a:off x="643095" y="452176"/>
          <a:ext cx="7405635" cy="549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081">
                  <a:extLst>
                    <a:ext uri="{9D8B030D-6E8A-4147-A177-3AD203B41FA5}">
                      <a16:colId xmlns:a16="http://schemas.microsoft.com/office/drawing/2014/main" val="555556750"/>
                    </a:ext>
                  </a:extLst>
                </a:gridCol>
                <a:gridCol w="1294188">
                  <a:extLst>
                    <a:ext uri="{9D8B030D-6E8A-4147-A177-3AD203B41FA5}">
                      <a16:colId xmlns:a16="http://schemas.microsoft.com/office/drawing/2014/main" val="3757524995"/>
                    </a:ext>
                  </a:extLst>
                </a:gridCol>
                <a:gridCol w="1078491">
                  <a:extLst>
                    <a:ext uri="{9D8B030D-6E8A-4147-A177-3AD203B41FA5}">
                      <a16:colId xmlns:a16="http://schemas.microsoft.com/office/drawing/2014/main" val="2470950607"/>
                    </a:ext>
                  </a:extLst>
                </a:gridCol>
                <a:gridCol w="1222291">
                  <a:extLst>
                    <a:ext uri="{9D8B030D-6E8A-4147-A177-3AD203B41FA5}">
                      <a16:colId xmlns:a16="http://schemas.microsoft.com/office/drawing/2014/main" val="1843983033"/>
                    </a:ext>
                  </a:extLst>
                </a:gridCol>
                <a:gridCol w="1725584">
                  <a:extLst>
                    <a:ext uri="{9D8B030D-6E8A-4147-A177-3AD203B41FA5}">
                      <a16:colId xmlns:a16="http://schemas.microsoft.com/office/drawing/2014/main" val="1622607824"/>
                    </a:ext>
                  </a:extLst>
                </a:gridCol>
              </a:tblGrid>
              <a:tr h="8742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Best Management Practice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Quality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TSS removal rate (percent)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Recharge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Minimum separation from seasonal high water table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(feet)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3830584585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Cisterns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1724315887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Dry Wells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511491839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Grass Swales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 or less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546516278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Green Roofs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805628223"/>
                  </a:ext>
                </a:extLst>
              </a:tr>
              <a:tr h="6660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Manufactured Treatment Device (MTDs)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 or 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Dependent upon the device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503927776"/>
                  </a:ext>
                </a:extLst>
              </a:tr>
              <a:tr h="5036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Pervious Paving Systems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1739612179"/>
                  </a:ext>
                </a:extLst>
              </a:tr>
              <a:tr h="5036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Small-scale Bioretention Systems 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 or 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318291032"/>
                  </a:ext>
                </a:extLst>
              </a:tr>
              <a:tr h="5036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Small-scale Infiltration Basins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1059025114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Small-scale Sand Filters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979710459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Vegetative Filter Strips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60-80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333" marR="81333" marT="40667" marB="40667"/>
                </a:tc>
                <a:extLst>
                  <a:ext uri="{0D108BD9-81ED-4DB2-BD59-A6C34878D82A}">
                    <a16:rowId xmlns:a16="http://schemas.microsoft.com/office/drawing/2014/main" val="2612678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2CCD28-FD3B-448B-B0DE-CFB6B4B72548}"/>
              </a:ext>
            </a:extLst>
          </p:cNvPr>
          <p:cNvSpPr txBox="1"/>
          <p:nvPr/>
        </p:nvSpPr>
        <p:spPr>
          <a:xfrm>
            <a:off x="3326005" y="82844"/>
            <a:ext cx="221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Table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FB39BA-F2D4-48A5-ACF7-30C5C6D0D167}"/>
              </a:ext>
            </a:extLst>
          </p:cNvPr>
          <p:cNvSpPr txBox="1"/>
          <p:nvPr/>
        </p:nvSpPr>
        <p:spPr>
          <a:xfrm>
            <a:off x="668215" y="5936216"/>
            <a:ext cx="75262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Table 1 BMPs shall be used for recharge, quantity, and quality</a:t>
            </a:r>
          </a:p>
          <a:p>
            <a:r>
              <a:rPr lang="en-US" sz="1400" b="1" dirty="0"/>
              <a:t>Drainage area limitation applies to: dry wells, MTDs, pervious paving system, and small-scale bioretention, infiltration, and sand filters.</a:t>
            </a:r>
          </a:p>
          <a:p>
            <a:r>
              <a:rPr lang="en-US" sz="1400" b="1" dirty="0"/>
              <a:t>Table 1 only includes MTDs that meet the definition of GI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3848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661D85-E4DB-4269-90C4-9CC0903AF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63566"/>
              </p:ext>
            </p:extLst>
          </p:nvPr>
        </p:nvGraphicFramePr>
        <p:xfrm>
          <a:off x="723481" y="1004835"/>
          <a:ext cx="7807570" cy="3597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063">
                  <a:extLst>
                    <a:ext uri="{9D8B030D-6E8A-4147-A177-3AD203B41FA5}">
                      <a16:colId xmlns:a16="http://schemas.microsoft.com/office/drawing/2014/main" val="3778360187"/>
                    </a:ext>
                  </a:extLst>
                </a:gridCol>
                <a:gridCol w="1541311">
                  <a:extLst>
                    <a:ext uri="{9D8B030D-6E8A-4147-A177-3AD203B41FA5}">
                      <a16:colId xmlns:a16="http://schemas.microsoft.com/office/drawing/2014/main" val="802877658"/>
                    </a:ext>
                  </a:extLst>
                </a:gridCol>
                <a:gridCol w="1110317">
                  <a:extLst>
                    <a:ext uri="{9D8B030D-6E8A-4147-A177-3AD203B41FA5}">
                      <a16:colId xmlns:a16="http://schemas.microsoft.com/office/drawing/2014/main" val="575134285"/>
                    </a:ext>
                  </a:extLst>
                </a:gridCol>
                <a:gridCol w="1287933">
                  <a:extLst>
                    <a:ext uri="{9D8B030D-6E8A-4147-A177-3AD203B41FA5}">
                      <a16:colId xmlns:a16="http://schemas.microsoft.com/office/drawing/2014/main" val="2379223005"/>
                    </a:ext>
                  </a:extLst>
                </a:gridCol>
                <a:gridCol w="1670946">
                  <a:extLst>
                    <a:ext uri="{9D8B030D-6E8A-4147-A177-3AD203B41FA5}">
                      <a16:colId xmlns:a16="http://schemas.microsoft.com/office/drawing/2014/main" val="3553595119"/>
                    </a:ext>
                  </a:extLst>
                </a:gridCol>
              </a:tblGrid>
              <a:tr h="1045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Best Management Practice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Quality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TSS removal rate (percent)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Recharge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Minimum separation from seasonal high water table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(feet)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971209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Bioretention Systems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 or 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599899"/>
                  </a:ext>
                </a:extLst>
              </a:tr>
              <a:tr h="42203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Infiltration Basins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953381"/>
                  </a:ext>
                </a:extLst>
              </a:tr>
              <a:tr h="42203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Sand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051837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Standard Constructed Wetlands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74940"/>
                  </a:ext>
                </a:extLst>
              </a:tr>
              <a:tr h="54900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Wet Ponds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50-90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3782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79713D0-2FFA-47B9-8FDE-F395719D6013}"/>
              </a:ext>
            </a:extLst>
          </p:cNvPr>
          <p:cNvSpPr txBox="1"/>
          <p:nvPr/>
        </p:nvSpPr>
        <p:spPr>
          <a:xfrm>
            <a:off x="3376246" y="324005"/>
            <a:ext cx="221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Table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844A06-370A-41A4-8BA4-4F5B165FC2E1}"/>
              </a:ext>
            </a:extLst>
          </p:cNvPr>
          <p:cNvSpPr txBox="1"/>
          <p:nvPr/>
        </p:nvSpPr>
        <p:spPr>
          <a:xfrm>
            <a:off x="793820" y="5647174"/>
            <a:ext cx="5004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Table 2 BMPs may only be used for quantity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59C0D5-C015-4EDA-826C-28F8E941442D}"/>
              </a:ext>
            </a:extLst>
          </p:cNvPr>
          <p:cNvSpPr txBox="1"/>
          <p:nvPr/>
        </p:nvSpPr>
        <p:spPr>
          <a:xfrm>
            <a:off x="857428" y="4755588"/>
            <a:ext cx="7807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Wet ponds used under Table 2 must designed to have native vegetation and a reuse component </a:t>
            </a:r>
          </a:p>
        </p:txBody>
      </p:sp>
    </p:spTree>
    <p:extLst>
      <p:ext uri="{BB962C8B-B14F-4D97-AF65-F5344CB8AC3E}">
        <p14:creationId xmlns:p14="http://schemas.microsoft.com/office/powerpoint/2010/main" val="90997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9C2E0F5-8D76-4094-9A7D-58D022E18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0306"/>
              </p:ext>
            </p:extLst>
          </p:nvPr>
        </p:nvGraphicFramePr>
        <p:xfrm>
          <a:off x="703385" y="713433"/>
          <a:ext cx="7887957" cy="399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991">
                  <a:extLst>
                    <a:ext uri="{9D8B030D-6E8A-4147-A177-3AD203B41FA5}">
                      <a16:colId xmlns:a16="http://schemas.microsoft.com/office/drawing/2014/main" val="42494266"/>
                    </a:ext>
                  </a:extLst>
                </a:gridCol>
                <a:gridCol w="1284874">
                  <a:extLst>
                    <a:ext uri="{9D8B030D-6E8A-4147-A177-3AD203B41FA5}">
                      <a16:colId xmlns:a16="http://schemas.microsoft.com/office/drawing/2014/main" val="622778029"/>
                    </a:ext>
                  </a:extLst>
                </a:gridCol>
                <a:gridCol w="845376">
                  <a:extLst>
                    <a:ext uri="{9D8B030D-6E8A-4147-A177-3AD203B41FA5}">
                      <a16:colId xmlns:a16="http://schemas.microsoft.com/office/drawing/2014/main" val="1516782211"/>
                    </a:ext>
                  </a:extLst>
                </a:gridCol>
                <a:gridCol w="1366576">
                  <a:extLst>
                    <a:ext uri="{9D8B030D-6E8A-4147-A177-3AD203B41FA5}">
                      <a16:colId xmlns:a16="http://schemas.microsoft.com/office/drawing/2014/main" val="2620609623"/>
                    </a:ext>
                  </a:extLst>
                </a:gridCol>
                <a:gridCol w="1899140">
                  <a:extLst>
                    <a:ext uri="{9D8B030D-6E8A-4147-A177-3AD203B41FA5}">
                      <a16:colId xmlns:a16="http://schemas.microsoft.com/office/drawing/2014/main" val="3313109018"/>
                    </a:ext>
                  </a:extLst>
                </a:gridCol>
              </a:tblGrid>
              <a:tr h="964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Best Management Practice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Quality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TSS removal rate (percent)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Recharge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Minimum separation from seasonal high water table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(feet)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1128"/>
                  </a:ext>
                </a:extLst>
              </a:tr>
              <a:tr h="5257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Blue Roofs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658478"/>
                  </a:ext>
                </a:extLst>
              </a:tr>
              <a:tr h="5257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Extended Detention Basins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40-60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18723"/>
                  </a:ext>
                </a:extLst>
              </a:tr>
              <a:tr h="40552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Manufactured Treatment Device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 or 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Dependent upon the device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675988"/>
                  </a:ext>
                </a:extLst>
              </a:tr>
              <a:tr h="5257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Sand Filters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82942"/>
                  </a:ext>
                </a:extLst>
              </a:tr>
              <a:tr h="5257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Subsurface Gravel Wetlands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8222"/>
                  </a:ext>
                </a:extLst>
              </a:tr>
              <a:tr h="52574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Wet ponds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50-90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00541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AD6E3C5-C5A5-42AF-AB0A-D1859816FB93}"/>
              </a:ext>
            </a:extLst>
          </p:cNvPr>
          <p:cNvSpPr txBox="1"/>
          <p:nvPr/>
        </p:nvSpPr>
        <p:spPr>
          <a:xfrm>
            <a:off x="3336054" y="223521"/>
            <a:ext cx="221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Table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8D7BC8-ED2E-47ED-8D93-CF399B765759}"/>
              </a:ext>
            </a:extLst>
          </p:cNvPr>
          <p:cNvSpPr txBox="1"/>
          <p:nvPr/>
        </p:nvSpPr>
        <p:spPr>
          <a:xfrm>
            <a:off x="793820" y="5647174"/>
            <a:ext cx="5817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Table 3 BMPs may only be used if a variance is granted</a:t>
            </a:r>
          </a:p>
        </p:txBody>
      </p:sp>
    </p:spTree>
    <p:extLst>
      <p:ext uri="{BB962C8B-B14F-4D97-AF65-F5344CB8AC3E}">
        <p14:creationId xmlns:p14="http://schemas.microsoft.com/office/powerpoint/2010/main" val="1043229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r>
              <a:rPr lang="en-US" dirty="0"/>
              <a:t>The water quality standard will apply to motor vehicle surface instead of impervious surface</a:t>
            </a:r>
          </a:p>
          <a:p>
            <a:pPr lvl="1"/>
            <a:r>
              <a:rPr lang="en-US" dirty="0"/>
              <a:t>Rule text will not require roofs or sidewalks to be treated – consistent with current implementation</a:t>
            </a:r>
          </a:p>
          <a:p>
            <a:pPr lvl="1"/>
            <a:r>
              <a:rPr lang="en-US" dirty="0"/>
              <a:t>Will require pervious motor vehicle surfaces to be treated – consistent with scientific studies</a:t>
            </a:r>
          </a:p>
          <a:p>
            <a:r>
              <a:rPr lang="en-US" dirty="0"/>
              <a:t>Include in definition of major development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Water Quality – Motor Vehicle Surface</a:t>
            </a:r>
          </a:p>
        </p:txBody>
      </p:sp>
    </p:spTree>
    <p:extLst>
      <p:ext uri="{BB962C8B-B14F-4D97-AF65-F5344CB8AC3E}">
        <p14:creationId xmlns:p14="http://schemas.microsoft.com/office/powerpoint/2010/main" val="38628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r>
              <a:rPr lang="en-US" dirty="0"/>
              <a:t>Add definition of “regulated motor vehicle surface”</a:t>
            </a:r>
          </a:p>
          <a:p>
            <a:r>
              <a:rPr lang="en-US" dirty="0"/>
              <a:t>Add definition of “regulated impervious surface”</a:t>
            </a:r>
          </a:p>
          <a:p>
            <a:r>
              <a:rPr lang="en-US" dirty="0"/>
              <a:t>Change definition of major development to be 1 acre of disturbance, or ¼ acre of regulated impervious surface, or ¼ acre of regulated motor vehicle surface</a:t>
            </a:r>
          </a:p>
          <a:p>
            <a:r>
              <a:rPr lang="en-US" dirty="0"/>
              <a:t>Definitions of regulated motor vehicle surface and regulated impervious surface will include FAQ 10.2 (newly collected impervious surface and changes to existing drainage systems count as “new”)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Clarification to Applicability</a:t>
            </a:r>
          </a:p>
        </p:txBody>
      </p:sp>
    </p:spTree>
    <p:extLst>
      <p:ext uri="{BB962C8B-B14F-4D97-AF65-F5344CB8AC3E}">
        <p14:creationId xmlns:p14="http://schemas.microsoft.com/office/powerpoint/2010/main" val="4275616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r>
              <a:rPr lang="en-US" dirty="0"/>
              <a:t>Require quantity, quality, and groundwater recharge to be met in each drainage area on-site (unless they converge before leaving the property)</a:t>
            </a:r>
          </a:p>
          <a:p>
            <a:r>
              <a:rPr lang="en-US" dirty="0"/>
              <a:t>Move mounding analysis requirement from recharge standard to apply to </a:t>
            </a:r>
            <a:r>
              <a:rPr lang="en-US"/>
              <a:t>all infiltration BMPs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Clarification to Applicability</a:t>
            </a:r>
          </a:p>
        </p:txBody>
      </p:sp>
    </p:spTree>
    <p:extLst>
      <p:ext uri="{BB962C8B-B14F-4D97-AF65-F5344CB8AC3E}">
        <p14:creationId xmlns:p14="http://schemas.microsoft.com/office/powerpoint/2010/main" val="3994044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r>
              <a:rPr lang="en-US" dirty="0"/>
              <a:t>Clarify that water quality treatment is required for discharges into combined sewer systems</a:t>
            </a:r>
          </a:p>
          <a:p>
            <a:r>
              <a:rPr lang="en-US" dirty="0"/>
              <a:t>Clarify that water quantity control is required in tidal areas except discharges directly into lower reach of major tidal waterbodies </a:t>
            </a:r>
          </a:p>
          <a:p>
            <a:r>
              <a:rPr lang="en-US" dirty="0"/>
              <a:t>Create the option for a community basin, which will allow several properties in a CSS community to use a single large basin for quantity control</a:t>
            </a:r>
          </a:p>
          <a:p>
            <a:pPr lvl="1"/>
            <a:r>
              <a:rPr lang="en-US" dirty="0"/>
              <a:t>Other standards must still be met on-site (including GI)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CSO Related Changes</a:t>
            </a:r>
          </a:p>
        </p:txBody>
      </p:sp>
    </p:spTree>
    <p:extLst>
      <p:ext uri="{BB962C8B-B14F-4D97-AF65-F5344CB8AC3E}">
        <p14:creationId xmlns:p14="http://schemas.microsoft.com/office/powerpoint/2010/main" val="1425516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CD30-A8C3-4B64-BDDF-3221116C1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1C4EE-DFE3-4097-8B19-94BB31BD3C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1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D5AE5-C9CB-424D-A59D-B7964CDE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post-construction stormwater managed in NJ?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1EAC6-6EBF-475D-9B96-FC25A8E87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00342"/>
          </a:xfrm>
        </p:spPr>
        <p:txBody>
          <a:bodyPr/>
          <a:lstStyle/>
          <a:p>
            <a:r>
              <a:rPr lang="en-US" dirty="0"/>
              <a:t>Stormwater Management rules at N.J.A.C. 7:8</a:t>
            </a:r>
          </a:p>
          <a:p>
            <a:endParaRPr lang="en-US" dirty="0"/>
          </a:p>
          <a:p>
            <a:pPr lvl="1"/>
            <a:r>
              <a:rPr lang="en-US" dirty="0"/>
              <a:t>Compliance required through permits issued by the Division of Land Use Regulation</a:t>
            </a:r>
          </a:p>
          <a:p>
            <a:pPr lvl="2"/>
            <a:r>
              <a:rPr lang="en-US" dirty="0"/>
              <a:t>Direct Implementation by NJDEP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Compliance required through MS4 Permits issued by the Bureau of Nonpoint Pollution Control in the Division of Water Quality</a:t>
            </a:r>
          </a:p>
          <a:p>
            <a:pPr lvl="2"/>
            <a:r>
              <a:rPr lang="en-US" dirty="0"/>
              <a:t>Implementation by municipality</a:t>
            </a:r>
          </a:p>
          <a:p>
            <a:pPr lvl="3"/>
            <a:r>
              <a:rPr lang="en-US" dirty="0"/>
              <a:t>RSIS for residential projects</a:t>
            </a:r>
          </a:p>
          <a:p>
            <a:pPr lvl="3"/>
            <a:r>
              <a:rPr lang="en-US" dirty="0"/>
              <a:t>Stormwater Control Ordinance for non-residential projects</a:t>
            </a:r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5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8C06D-4458-4534-B822-A8816CE7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projects must comply?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F497-33FF-45D6-99CA-EC4F46A8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35234"/>
          </a:xfrm>
        </p:spPr>
        <p:txBody>
          <a:bodyPr/>
          <a:lstStyle/>
          <a:p>
            <a:r>
              <a:rPr lang="en-US" dirty="0"/>
              <a:t>“Major Development”</a:t>
            </a:r>
          </a:p>
          <a:p>
            <a:endParaRPr lang="en-US" dirty="0"/>
          </a:p>
          <a:p>
            <a:r>
              <a:rPr lang="en-US" dirty="0"/>
              <a:t>Under </a:t>
            </a:r>
            <a:r>
              <a:rPr lang="en-US" u="sng" dirty="0"/>
              <a:t>existing</a:t>
            </a:r>
            <a:r>
              <a:rPr lang="en-US" dirty="0"/>
              <a:t> rules:</a:t>
            </a:r>
          </a:p>
          <a:p>
            <a:pPr lvl="1"/>
            <a:r>
              <a:rPr lang="en-US" dirty="0"/>
              <a:t>If reviewed by NJDEP – any development or developments that ultimately disturb one acre or more of land or create ¼ acre or more increase of impervious surface</a:t>
            </a:r>
          </a:p>
          <a:p>
            <a:pPr lvl="1"/>
            <a:r>
              <a:rPr lang="en-US" dirty="0"/>
              <a:t>If reviewed by the municipality</a:t>
            </a:r>
          </a:p>
          <a:p>
            <a:pPr lvl="2"/>
            <a:r>
              <a:rPr lang="en-US" dirty="0"/>
              <a:t>Through RSIS – ultimate disturbance of one acre or more</a:t>
            </a:r>
          </a:p>
          <a:p>
            <a:pPr lvl="2"/>
            <a:r>
              <a:rPr lang="en-US" dirty="0"/>
              <a:t>Through Stormwater Ordinance – as defined in ordinance (but must at least cover projects that where the ultimate disturbance is one acre or more)</a:t>
            </a:r>
          </a:p>
        </p:txBody>
      </p:sp>
    </p:spTree>
    <p:extLst>
      <p:ext uri="{BB962C8B-B14F-4D97-AF65-F5344CB8AC3E}">
        <p14:creationId xmlns:p14="http://schemas.microsoft.com/office/powerpoint/2010/main" val="244310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A8B0-572B-41D0-A967-A32BAF11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Amendments to Stormwater Management rules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24CD0-78AA-46CD-A86D-98C10BDE8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Dec. 3, 2018: NJDEP proposed amendments to the Stormwater Management rules.</a:t>
            </a:r>
          </a:p>
          <a:p>
            <a:r>
              <a:rPr lang="en-US" dirty="0"/>
              <a:t>Feb. 1, 2019: 60-day public comment period closed</a:t>
            </a:r>
          </a:p>
          <a:p>
            <a:r>
              <a:rPr lang="en-US" dirty="0"/>
              <a:t>Dec. 3, 2019: NJDEP filed adoption package to OAL</a:t>
            </a:r>
          </a:p>
          <a:p>
            <a:r>
              <a:rPr lang="en-US" dirty="0"/>
              <a:t>Adoption includes a 1 year delayed operative date</a:t>
            </a:r>
          </a:p>
          <a:p>
            <a:pPr lvl="1"/>
            <a:r>
              <a:rPr lang="en-US" dirty="0"/>
              <a:t>Current rules are in effect during this year</a:t>
            </a:r>
          </a:p>
          <a:p>
            <a:pPr lvl="1"/>
            <a:r>
              <a:rPr lang="en-US" dirty="0"/>
              <a:t>Same timeframe municipalities have to update ordinances in accordance with MS4 permits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47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A60F-E3D3-444F-B20A-E3A1E403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Goals of the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2F87-E8FA-403C-B728-380DB565F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514350" indent="-514350">
              <a:buAutoNum type="arabicPeriod"/>
            </a:pPr>
            <a:r>
              <a:rPr lang="en-US" dirty="0"/>
              <a:t>Consistency</a:t>
            </a:r>
          </a:p>
          <a:p>
            <a:pPr marL="514350" indent="-514350">
              <a:buAutoNum type="arabicPeriod"/>
            </a:pPr>
            <a:r>
              <a:rPr lang="en-US" dirty="0"/>
              <a:t>Predictability </a:t>
            </a:r>
          </a:p>
          <a:p>
            <a:pPr marL="514350" indent="-514350">
              <a:buAutoNum type="arabicPeriod"/>
            </a:pPr>
            <a:r>
              <a:rPr lang="en-US" dirty="0"/>
              <a:t>Water Quality Improvements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010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A60F-E3D3-444F-B20A-E3A1E403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Existing Rule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2F87-E8FA-403C-B728-380DB565F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SUBCHAPTER 5. DESIGN AND PERFORMANCE STANDARDS FOR STORMWATER MANAGEMENT MEASURES</a:t>
            </a:r>
          </a:p>
          <a:p>
            <a:pPr marL="0" indent="0">
              <a:buNone/>
            </a:pPr>
            <a:r>
              <a:rPr lang="en-US" sz="2000" dirty="0"/>
              <a:t>7:8-5.1 Scope</a:t>
            </a:r>
          </a:p>
          <a:p>
            <a:pPr marL="0" indent="0">
              <a:buNone/>
            </a:pPr>
            <a:r>
              <a:rPr lang="en-US" sz="2000" dirty="0"/>
              <a:t>7:8-5.2 Stormwater management measures for major development</a:t>
            </a:r>
          </a:p>
          <a:p>
            <a:pPr marL="0" indent="0">
              <a:buNone/>
            </a:pPr>
            <a:r>
              <a:rPr lang="en-US" sz="2000" dirty="0"/>
              <a:t>7:8-5.3 Nonstructural stormwater management strategies</a:t>
            </a:r>
          </a:p>
          <a:p>
            <a:pPr marL="0" indent="0">
              <a:buNone/>
            </a:pPr>
            <a:r>
              <a:rPr lang="en-US" sz="2000" dirty="0"/>
              <a:t>7:8-5.4 Erosion control, groundwater recharge and runoff quantity standards</a:t>
            </a:r>
          </a:p>
          <a:p>
            <a:pPr marL="0" indent="0">
              <a:buNone/>
            </a:pPr>
            <a:r>
              <a:rPr lang="en-US" sz="2000" dirty="0"/>
              <a:t>7:8-5.5 Stormwater runoff quality standards</a:t>
            </a:r>
          </a:p>
          <a:p>
            <a:pPr marL="0" indent="0">
              <a:buNone/>
            </a:pPr>
            <a:r>
              <a:rPr lang="en-US" sz="2000" dirty="0"/>
              <a:t>7:8-5.6 Calculation of stormwater runoff and groundwater recharge</a:t>
            </a:r>
          </a:p>
          <a:p>
            <a:pPr marL="0" indent="0">
              <a:buNone/>
            </a:pPr>
            <a:r>
              <a:rPr lang="en-US" sz="2000" dirty="0"/>
              <a:t>7:8-5.7 Standards for structural stormwater management measures</a:t>
            </a:r>
          </a:p>
          <a:p>
            <a:pPr marL="0" indent="0">
              <a:buNone/>
            </a:pPr>
            <a:r>
              <a:rPr lang="en-US" sz="2000" dirty="0"/>
              <a:t>7:8-5.8 Maintenance requirements</a:t>
            </a:r>
          </a:p>
          <a:p>
            <a:pPr marL="0" indent="0">
              <a:buNone/>
            </a:pPr>
            <a:r>
              <a:rPr lang="en-US" sz="2000" dirty="0"/>
              <a:t>7:8-5.9 Sources for technical guidance</a:t>
            </a:r>
          </a:p>
        </p:txBody>
      </p:sp>
    </p:spTree>
    <p:extLst>
      <p:ext uri="{BB962C8B-B14F-4D97-AF65-F5344CB8AC3E}">
        <p14:creationId xmlns:p14="http://schemas.microsoft.com/office/powerpoint/2010/main" val="125896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A60F-E3D3-444F-B20A-E3A1E403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Rule Layout Re-arrangement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2F87-E8FA-403C-B728-380DB565F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SUBCHAPTER 5. DESIGN AND PERFORMANCE STANDARDS FOR STORMWATER MANAGEMENT MEASURES</a:t>
            </a:r>
          </a:p>
          <a:p>
            <a:pPr marL="0" indent="0">
              <a:buNone/>
            </a:pPr>
            <a:r>
              <a:rPr lang="en-US" sz="2000" dirty="0"/>
              <a:t>7:8-5.1 Scope</a:t>
            </a:r>
          </a:p>
          <a:p>
            <a:pPr marL="0" indent="0">
              <a:buNone/>
            </a:pPr>
            <a:r>
              <a:rPr lang="en-US" sz="2000" dirty="0"/>
              <a:t>7:8-5.2 Stormwater management measures for major development</a:t>
            </a:r>
          </a:p>
          <a:p>
            <a:pPr marL="0" indent="0">
              <a:buNone/>
            </a:pPr>
            <a:r>
              <a:rPr lang="en-US" sz="2000" dirty="0"/>
              <a:t>7:8-5.3 </a:t>
            </a:r>
            <a:r>
              <a:rPr lang="en-US" sz="2000" strike="sngStrike" dirty="0"/>
              <a:t>Nonstructural stormwater management strategies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GI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7:8-5.4 Erosion control, groundwater recharge and runoff quantity standards</a:t>
            </a:r>
          </a:p>
          <a:p>
            <a:pPr marL="0" indent="0">
              <a:buNone/>
            </a:pPr>
            <a:r>
              <a:rPr lang="en-US" sz="2000" dirty="0"/>
              <a:t>7:8-5.5 Stormwater runoff quality standards</a:t>
            </a:r>
          </a:p>
          <a:p>
            <a:pPr marL="0" indent="0">
              <a:buNone/>
            </a:pPr>
            <a:r>
              <a:rPr lang="en-US" sz="2000" dirty="0"/>
              <a:t>7:8-5.6 Calculation of stormwater runoff and groundwater recharge</a:t>
            </a:r>
          </a:p>
          <a:p>
            <a:pPr marL="0" indent="0">
              <a:buNone/>
            </a:pPr>
            <a:r>
              <a:rPr lang="en-US" sz="2000" dirty="0"/>
              <a:t>7:8-5.7 Standards for structural stormwater management measures</a:t>
            </a:r>
          </a:p>
          <a:p>
            <a:pPr marL="0" indent="0">
              <a:buNone/>
            </a:pPr>
            <a:r>
              <a:rPr lang="en-US" sz="2000" dirty="0"/>
              <a:t>7:8-5.8 Maintenance requirements</a:t>
            </a:r>
          </a:p>
          <a:p>
            <a:pPr marL="0" indent="0">
              <a:buNone/>
            </a:pPr>
            <a:r>
              <a:rPr lang="en-US" sz="2000" dirty="0"/>
              <a:t>7:8-5.9 Sources for technical guidance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B210B7B-F9E0-4AD3-A11A-FE561535CD4F}"/>
              </a:ext>
            </a:extLst>
          </p:cNvPr>
          <p:cNvSpPr/>
          <p:nvPr/>
        </p:nvSpPr>
        <p:spPr>
          <a:xfrm>
            <a:off x="7745506" y="2277035"/>
            <a:ext cx="824769" cy="2366683"/>
          </a:xfrm>
          <a:custGeom>
            <a:avLst/>
            <a:gdLst>
              <a:gd name="connsiteX0" fmla="*/ 17929 w 824769"/>
              <a:gd name="connsiteY0" fmla="*/ 2366683 h 2366683"/>
              <a:gd name="connsiteX1" fmla="*/ 824753 w 824769"/>
              <a:gd name="connsiteY1" fmla="*/ 448236 h 2366683"/>
              <a:gd name="connsiteX2" fmla="*/ 0 w 824769"/>
              <a:gd name="connsiteY2" fmla="*/ 0 h 2366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769" h="2366683">
                <a:moveTo>
                  <a:pt x="17929" y="2366683"/>
                </a:moveTo>
                <a:cubicBezTo>
                  <a:pt x="422835" y="1604683"/>
                  <a:pt x="827741" y="842683"/>
                  <a:pt x="824753" y="448236"/>
                </a:cubicBezTo>
                <a:cubicBezTo>
                  <a:pt x="821765" y="53789"/>
                  <a:pt x="410882" y="26894"/>
                  <a:pt x="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ACAC633-F91E-4F0A-9ADD-FFA319222963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7682753" y="2277035"/>
            <a:ext cx="6275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0D608115-318D-4C3F-9B2C-31296D2C016B}"/>
              </a:ext>
            </a:extLst>
          </p:cNvPr>
          <p:cNvSpPr/>
          <p:nvPr/>
        </p:nvSpPr>
        <p:spPr>
          <a:xfrm>
            <a:off x="5961529" y="2868706"/>
            <a:ext cx="1604683" cy="5199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0053F2C-7445-4227-986F-4EBA4926DCEA}"/>
              </a:ext>
            </a:extLst>
          </p:cNvPr>
          <p:cNvCxnSpPr/>
          <p:nvPr/>
        </p:nvCxnSpPr>
        <p:spPr>
          <a:xfrm>
            <a:off x="6777318" y="3388659"/>
            <a:ext cx="0" cy="7351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E09F9A2-6E25-4AF9-92D1-9D0EBE739135}"/>
              </a:ext>
            </a:extLst>
          </p:cNvPr>
          <p:cNvCxnSpPr>
            <a:cxnSpLocks/>
          </p:cNvCxnSpPr>
          <p:nvPr/>
        </p:nvCxnSpPr>
        <p:spPr>
          <a:xfrm>
            <a:off x="2178424" y="4285129"/>
            <a:ext cx="0" cy="2241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8A21732-6811-4FE7-B4ED-55EDE99AD12F}"/>
              </a:ext>
            </a:extLst>
          </p:cNvPr>
          <p:cNvCxnSpPr>
            <a:cxnSpLocks/>
          </p:cNvCxnSpPr>
          <p:nvPr/>
        </p:nvCxnSpPr>
        <p:spPr>
          <a:xfrm>
            <a:off x="3325906" y="4285129"/>
            <a:ext cx="0" cy="2689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1D56BFD-AB33-4EF8-A274-14909F6FEF49}"/>
              </a:ext>
            </a:extLst>
          </p:cNvPr>
          <p:cNvCxnSpPr>
            <a:cxnSpLocks/>
          </p:cNvCxnSpPr>
          <p:nvPr/>
        </p:nvCxnSpPr>
        <p:spPr>
          <a:xfrm>
            <a:off x="5585012" y="4285129"/>
            <a:ext cx="0" cy="2241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6C28493-DEAA-4A2A-BD88-73A2D1118194}"/>
              </a:ext>
            </a:extLst>
          </p:cNvPr>
          <p:cNvSpPr/>
          <p:nvPr/>
        </p:nvSpPr>
        <p:spPr>
          <a:xfrm>
            <a:off x="1470212" y="2868706"/>
            <a:ext cx="1640541" cy="5199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57A44DDD-F4E4-430A-B387-DD9529100F1B}"/>
              </a:ext>
            </a:extLst>
          </p:cNvPr>
          <p:cNvSpPr/>
          <p:nvPr/>
        </p:nvSpPr>
        <p:spPr>
          <a:xfrm>
            <a:off x="146976" y="2366682"/>
            <a:ext cx="1332200" cy="681318"/>
          </a:xfrm>
          <a:custGeom>
            <a:avLst/>
            <a:gdLst>
              <a:gd name="connsiteX0" fmla="*/ 381942 w 1332200"/>
              <a:gd name="connsiteY0" fmla="*/ 0 h 681318"/>
              <a:gd name="connsiteX1" fmla="*/ 50248 w 1332200"/>
              <a:gd name="connsiteY1" fmla="*/ 591671 h 681318"/>
              <a:gd name="connsiteX2" fmla="*/ 1332200 w 1332200"/>
              <a:gd name="connsiteY2" fmla="*/ 681318 h 68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2200" h="681318">
                <a:moveTo>
                  <a:pt x="381942" y="0"/>
                </a:moveTo>
                <a:cubicBezTo>
                  <a:pt x="136907" y="239059"/>
                  <a:pt x="-108128" y="478118"/>
                  <a:pt x="50248" y="591671"/>
                </a:cubicBezTo>
                <a:cubicBezTo>
                  <a:pt x="208624" y="705224"/>
                  <a:pt x="1111071" y="670859"/>
                  <a:pt x="1332200" y="68131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D6B21F8-0E46-434D-8C1E-0820B3FB9912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528918" y="2277035"/>
            <a:ext cx="99732" cy="896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4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A60F-E3D3-444F-B20A-E3A1E403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Amended Rule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2F87-E8FA-403C-B728-380DB565F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SUBCHAPTER 5. DESIGN AND PERFORMANCE STANDARDS FOR STORMWATER MANAGEMENT MEASURES</a:t>
            </a:r>
          </a:p>
          <a:p>
            <a:pPr marL="0" indent="0">
              <a:buNone/>
            </a:pPr>
            <a:r>
              <a:rPr lang="en-US" sz="2000" dirty="0"/>
              <a:t>7:8-5.1 Scope</a:t>
            </a:r>
          </a:p>
          <a:p>
            <a:pPr marL="0" indent="0">
              <a:buNone/>
            </a:pPr>
            <a:r>
              <a:rPr lang="en-US" sz="2000" dirty="0"/>
              <a:t>7:8-5.2 Stormwater management measures for major development</a:t>
            </a:r>
          </a:p>
          <a:p>
            <a:pPr marL="0" indent="0">
              <a:buNone/>
            </a:pPr>
            <a:r>
              <a:rPr lang="en-US" sz="2000" dirty="0"/>
              <a:t>7:8-5.3 Green infrastructure</a:t>
            </a:r>
          </a:p>
          <a:p>
            <a:pPr marL="0" indent="0">
              <a:buNone/>
            </a:pPr>
            <a:r>
              <a:rPr lang="en-US" sz="2000" dirty="0"/>
              <a:t>7:8-5.4 Groundwater recharge standards</a:t>
            </a:r>
          </a:p>
          <a:p>
            <a:pPr marL="0" indent="0">
              <a:buNone/>
            </a:pPr>
            <a:r>
              <a:rPr lang="en-US" sz="2000" dirty="0"/>
              <a:t>7:8-5.5 Stormwater runoff quality standards</a:t>
            </a:r>
          </a:p>
          <a:p>
            <a:pPr marL="0" indent="0">
              <a:buNone/>
            </a:pPr>
            <a:r>
              <a:rPr lang="en-US" sz="2000" dirty="0"/>
              <a:t>7:8-5.6 Stormwater runoff quantity standards</a:t>
            </a:r>
          </a:p>
          <a:p>
            <a:pPr marL="0" indent="0">
              <a:buNone/>
            </a:pPr>
            <a:r>
              <a:rPr lang="en-US" sz="2000" dirty="0"/>
              <a:t>7:8-5.7 Calculation of stormwater runoff and groundwater recharge</a:t>
            </a:r>
          </a:p>
          <a:p>
            <a:pPr marL="0" indent="0">
              <a:buNone/>
            </a:pPr>
            <a:r>
              <a:rPr lang="en-US" sz="2000" dirty="0"/>
              <a:t>7:8-5.8 Maintenance requirements</a:t>
            </a:r>
          </a:p>
          <a:p>
            <a:pPr marL="0" indent="0">
              <a:buNone/>
            </a:pPr>
            <a:r>
              <a:rPr lang="en-US" sz="2000" dirty="0"/>
              <a:t>7:8-5.9 Sources for technical guidance</a:t>
            </a:r>
          </a:p>
        </p:txBody>
      </p:sp>
    </p:spTree>
    <p:extLst>
      <p:ext uri="{BB962C8B-B14F-4D97-AF65-F5344CB8AC3E}">
        <p14:creationId xmlns:p14="http://schemas.microsoft.com/office/powerpoint/2010/main" val="3782754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26CF-67CD-4A4D-B627-1946CB8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50515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 stormwater management measure that manages stormwater close to its source by:</a:t>
            </a:r>
          </a:p>
          <a:p>
            <a:pPr marL="457200" indent="-457200">
              <a:buAutoNum type="arabicPeriod"/>
            </a:pPr>
            <a:r>
              <a:rPr lang="en-US" sz="2400" dirty="0"/>
              <a:t>Treating stormwater runoff through infiltration into subsoil;</a:t>
            </a:r>
          </a:p>
          <a:p>
            <a:pPr marL="457200" indent="-457200">
              <a:buAutoNum type="arabicPeriod"/>
            </a:pPr>
            <a:r>
              <a:rPr lang="en-US" sz="2400" dirty="0"/>
              <a:t>Treating stormwater runoff through filtration by vegetation or soil, or </a:t>
            </a:r>
          </a:p>
          <a:p>
            <a:pPr marL="457200" indent="-457200">
              <a:buAutoNum type="arabicPeriod"/>
            </a:pPr>
            <a:r>
              <a:rPr lang="en-US" sz="2400" dirty="0"/>
              <a:t>Storing stormwater runoff for reuse.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AC1932-5F79-45BF-8BB1-B1AD171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Green Infrastructure Definition</a:t>
            </a:r>
          </a:p>
        </p:txBody>
      </p:sp>
    </p:spTree>
    <p:extLst>
      <p:ext uri="{BB962C8B-B14F-4D97-AF65-F5344CB8AC3E}">
        <p14:creationId xmlns:p14="http://schemas.microsoft.com/office/powerpoint/2010/main" val="38282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593</TotalTime>
  <Words>1158</Words>
  <Application>Microsoft Office PowerPoint</Application>
  <PresentationFormat>On-screen Show (4:3)</PresentationFormat>
  <Paragraphs>243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Stormwater Management Rules Applicability and Amendments</vt:lpstr>
      <vt:lpstr>How is post-construction stormwater managed in NJ?</vt:lpstr>
      <vt:lpstr>What projects must comply?</vt:lpstr>
      <vt:lpstr>Proposed Amendments to Stormwater Management rules </vt:lpstr>
      <vt:lpstr>Goals of the Amendments</vt:lpstr>
      <vt:lpstr>Existing Rule Layout</vt:lpstr>
      <vt:lpstr>Rule Layout Re-arrangement</vt:lpstr>
      <vt:lpstr>Amended Rule Layout</vt:lpstr>
      <vt:lpstr>Green Infrastructure Definition</vt:lpstr>
      <vt:lpstr>Green Infrastructure Standard</vt:lpstr>
      <vt:lpstr>PowerPoint Presentation</vt:lpstr>
      <vt:lpstr>PowerPoint Presentation</vt:lpstr>
      <vt:lpstr>PowerPoint Presentation</vt:lpstr>
      <vt:lpstr>Water Quality – Motor Vehicle Surface</vt:lpstr>
      <vt:lpstr>Clarification to Applicability</vt:lpstr>
      <vt:lpstr>Clarification to Applicability</vt:lpstr>
      <vt:lpstr>CSO Related Changes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Krause, Julie</dc:creator>
  <cp:lastModifiedBy>Louise Wilson</cp:lastModifiedBy>
  <cp:revision>42</cp:revision>
  <cp:lastPrinted>2019-12-06T13:54:04Z</cp:lastPrinted>
  <dcterms:created xsi:type="dcterms:W3CDTF">2017-10-23T16:57:55Z</dcterms:created>
  <dcterms:modified xsi:type="dcterms:W3CDTF">2019-12-17T20:26:56Z</dcterms:modified>
</cp:coreProperties>
</file>